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01F8-1AF6-4F50-BC43-33C741AFF009}" type="datetimeFigureOut">
              <a:rPr lang="nl-NL" smtClean="0"/>
              <a:pPr/>
              <a:t>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2C679-649C-4B69-8C6C-B643E44F93D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Bijvoeglijk naamwoord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Functie: 	zegt iets over het zelfstandig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		naamwoord</a:t>
            </a:r>
            <a:endParaRPr kumimoji="0" lang="nl-NL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0" dirty="0" smtClean="0">
                <a:solidFill>
                  <a:schemeClr val="accent6"/>
                </a:solidFill>
              </a:rPr>
              <a:t>voorbeeld</a:t>
            </a:r>
            <a:r>
              <a:rPr lang="nl-NL" sz="3200" b="0" dirty="0" smtClean="0"/>
              <a:t>		</a:t>
            </a:r>
            <a:r>
              <a:rPr lang="nl-NL" sz="3200" dirty="0" smtClean="0"/>
              <a:t>de </a:t>
            </a:r>
            <a:r>
              <a:rPr lang="nl-NL" sz="3200" b="1" dirty="0" smtClean="0"/>
              <a:t>grote</a:t>
            </a:r>
            <a:r>
              <a:rPr lang="nl-NL" sz="3200" dirty="0" smtClean="0"/>
              <a:t> auto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la </a:t>
            </a: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grande</a:t>
            </a: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voiture</a:t>
            </a:r>
            <a:endParaRPr kumimoji="0" lang="nl-NL" sz="32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</a:t>
            </a: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nl-NL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blauwe</a:t>
            </a:r>
            <a:r>
              <a:rPr kumimoji="0" lang="nl-NL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broek</a:t>
            </a:r>
            <a: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nl-NL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pantalo</a:t>
            </a:r>
            <a:r>
              <a:rPr lang="nl-NL" sz="3200" i="1" dirty="0" smtClean="0"/>
              <a:t>n </a:t>
            </a:r>
            <a:r>
              <a:rPr kumimoji="0" lang="nl-NL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bleu</a:t>
            </a: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Vorm</a:t>
            </a:r>
            <a:endParaRPr kumimoji="0" lang="nl-NL" sz="320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Past zich aan het zelfstandig naamwoord aan.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0" dirty="0" smtClean="0"/>
              <a:t>Kijk naar: 	geslacht	(mannelijk of vrouwelijk)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/>
              <a:t> </a:t>
            </a:r>
            <a:r>
              <a:rPr lang="nl-NL" sz="3200" dirty="0" smtClean="0"/>
              <a:t>			getal		(enkelvoud of meervoud)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>Uitgangen</a:t>
            </a:r>
            <a:br>
              <a:rPr lang="nl-NL" sz="3200" i="1" dirty="0" smtClean="0"/>
            </a:br>
            <a:endParaRPr lang="nl-NL" sz="3200" b="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11560" y="4149080"/>
          <a:ext cx="6096000" cy="155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enkelvoud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meervoud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mannelijk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s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vrouwelijk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es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 kleine jongen			</a:t>
            </a:r>
            <a:r>
              <a:rPr kumimoji="0" lang="nl-NL" sz="3200" i="1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petit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garçon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het kleine meisje		</a:t>
            </a:r>
            <a:r>
              <a:rPr lang="nl-NL" sz="3200" i="1" dirty="0" smtClean="0"/>
              <a:t>la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petite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fille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 kleine kinderen		</a:t>
            </a:r>
            <a:r>
              <a:rPr lang="nl-NL" sz="3200" i="1" dirty="0" smtClean="0"/>
              <a:t>les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petits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enfants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	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 kleine auto’s 			</a:t>
            </a:r>
            <a:r>
              <a:rPr kumimoji="0" lang="nl-NL" sz="3200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nl-NL" sz="3200" b="1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petites</a:t>
            </a:r>
            <a:r>
              <a:rPr kumimoji="0" lang="nl-NL" sz="320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voitures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/>
            </a:r>
            <a:br>
              <a:rPr lang="nl-NL" sz="3200" i="1" dirty="0" smtClean="0"/>
            </a:br>
            <a:endParaRPr lang="nl-NL" sz="3200" b="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Eindigt mannelijk enkelvoud op een </a:t>
            </a:r>
            <a:r>
              <a:rPr lang="nl-NL" sz="3200" b="1" dirty="0" smtClean="0">
                <a:solidFill>
                  <a:srgbClr val="FF0000"/>
                </a:solidFill>
              </a:rPr>
              <a:t>s</a:t>
            </a:r>
            <a:r>
              <a:rPr lang="nl-NL" sz="3200" dirty="0" smtClean="0"/>
              <a:t>, dan krijgt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het mannelijk meervoud niet nog een </a:t>
            </a:r>
            <a:r>
              <a:rPr lang="nl-NL" sz="3200" i="1" dirty="0" smtClean="0"/>
              <a:t>s</a:t>
            </a:r>
            <a:r>
              <a:rPr lang="nl-NL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Eindigt mannelijk enkelvoud op een </a:t>
            </a:r>
            <a:r>
              <a:rPr lang="nl-NL" sz="3200" b="1" dirty="0">
                <a:solidFill>
                  <a:srgbClr val="FF0000"/>
                </a:solidFill>
              </a:rPr>
              <a:t>e</a:t>
            </a:r>
            <a:r>
              <a:rPr lang="nl-NL" sz="3200" dirty="0" smtClean="0"/>
              <a:t>, dan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krijgt de vrouwelijke vorm niet nog een </a:t>
            </a:r>
            <a:r>
              <a:rPr lang="nl-NL" sz="3200" i="1" dirty="0" smtClean="0"/>
              <a:t>e</a:t>
            </a:r>
            <a:r>
              <a:rPr lang="nl-NL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voorbeeld	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2411760" y="4581128"/>
          <a:ext cx="6240015" cy="165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003"/>
                <a:gridCol w="1248003"/>
                <a:gridCol w="1248003"/>
                <a:gridCol w="1248003"/>
                <a:gridCol w="1248003"/>
              </a:tblGrid>
              <a:tr h="546997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m. ev.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vr.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dirty="0" smtClean="0"/>
                        <a:t>ev.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m. mv.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vr. mv.</a:t>
                      </a:r>
                      <a:endParaRPr lang="nl-NL" sz="2400" dirty="0"/>
                    </a:p>
                  </a:txBody>
                  <a:tcPr/>
                </a:tc>
              </a:tr>
              <a:tr h="554594"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 smtClean="0"/>
                        <a:t>grijs</a:t>
                      </a:r>
                      <a:endParaRPr lang="nl-NL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gri</a:t>
                      </a:r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gris</a:t>
                      </a:r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gri</a:t>
                      </a:r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 smtClean="0"/>
                        <a:t>gris</a:t>
                      </a:r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4594"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 smtClean="0"/>
                        <a:t>rood</a:t>
                      </a:r>
                      <a:endParaRPr lang="nl-NL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roug</a:t>
                      </a:r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roug</a:t>
                      </a:r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 smtClean="0"/>
                        <a:t>rouge</a:t>
                      </a:r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 smtClean="0"/>
                        <a:t>roug</a:t>
                      </a:r>
                      <a:r>
                        <a:rPr lang="nl-NL" sz="2400" b="0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395536" y="404664"/>
            <a:ext cx="8064896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Onregelmatige</a:t>
            </a:r>
            <a:r>
              <a:rPr kumimoji="0" lang="nl-NL" sz="32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vormen</a:t>
            </a:r>
            <a:endParaRPr kumimoji="0" lang="nl-NL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539552" y="1340768"/>
          <a:ext cx="8208910" cy="4689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92751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m. ev.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vr.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dirty="0" smtClean="0"/>
                        <a:t>ev.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m. mv.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vr. mv.</a:t>
                      </a:r>
                      <a:endParaRPr lang="nl-NL" sz="2400" dirty="0"/>
                    </a:p>
                  </a:txBody>
                  <a:tcPr/>
                </a:tc>
              </a:tr>
              <a:tr h="940398"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 smtClean="0"/>
                        <a:t>mooi</a:t>
                      </a:r>
                      <a:endParaRPr lang="nl-NL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beau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belle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beaux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belles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0398"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 smtClean="0"/>
                        <a:t>nieuw</a:t>
                      </a:r>
                      <a:endParaRPr lang="nl-NL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nouveau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1"/>
                          </a:solidFill>
                        </a:rPr>
                        <a:t>nouvelle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nouveaux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nouvelles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0398"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 smtClean="0"/>
                        <a:t>wit</a:t>
                      </a:r>
                      <a:endParaRPr lang="nl-NL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blanc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blanche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blancs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blanches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0398"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 smtClean="0"/>
                        <a:t>aardig</a:t>
                      </a:r>
                      <a:endParaRPr lang="nl-NL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gentil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gentille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gentils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chemeClr val="tx1"/>
                          </a:solidFill>
                        </a:rPr>
                        <a:t>gentilles</a:t>
                      </a:r>
                      <a:endParaRPr lang="nl-NL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129</Words>
  <Application>Microsoft Office PowerPoint</Application>
  <PresentationFormat>Diavoorstelling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2012-03-15T15:32:56Z</dcterms:created>
  <dcterms:modified xsi:type="dcterms:W3CDTF">2013-04-01T09:31:55Z</dcterms:modified>
</cp:coreProperties>
</file>